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77" r:id="rId3"/>
    <p:sldId id="278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0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2" r:id="rId34"/>
    <p:sldId id="293" r:id="rId35"/>
    <p:sldId id="294" r:id="rId36"/>
    <p:sldId id="295" r:id="rId37"/>
    <p:sldId id="290" r:id="rId38"/>
    <p:sldId id="296" r:id="rId39"/>
    <p:sldId id="298" r:id="rId40"/>
    <p:sldId id="299" r:id="rId41"/>
    <p:sldId id="291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55" d="100"/>
          <a:sy n="55" d="100"/>
        </p:scale>
        <p:origin x="6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ared-m-murphy/" TargetMode="External"/><Relationship Id="rId2" Type="http://schemas.openxmlformats.org/officeDocument/2006/relationships/hyperlink" Target="mailto:Jared.m.murphy@proton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://www.github.com/jared-m-murph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Bitcoin: A Technical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46390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Jared.m.murphy@protonmail.com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linkedin.com/in/jared-m-murphy/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github.com/jared-m-murphy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580C-91D9-4EC2-8E60-4F2E776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30 Day % Change BTC Price USD 2011-Present (1/25/21)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253F1-A8E5-45A8-95A8-F0A6E9AB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612"/>
            <a:ext cx="12192000" cy="39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7813-B30E-4C9F-9B4B-4E8C368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30 Day % Change BTC Price USD 2015-Present (1/25/21)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D3DE8-CFE6-4E81-A9BA-8F12A841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708"/>
            <a:ext cx="12192000" cy="39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5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BFD1-FF03-4B87-BCB9-73B3567A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Rolling Volatility in Daily % Change 2011-Present (1/25/21)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5EEB8-DE37-4F7E-866E-2331BC99C92C}"/>
              </a:ext>
            </a:extLst>
          </p:cNvPr>
          <p:cNvSpPr txBox="1"/>
          <p:nvPr/>
        </p:nvSpPr>
        <p:spPr>
          <a:xfrm>
            <a:off x="4949952" y="59722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 Size = 30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23993-785D-4AA2-9C1B-B6BBF9250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769"/>
            <a:ext cx="12192000" cy="386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BFD1-FF03-4B87-BCB9-73B3567A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Rolling Volatility in Daily % Change 2011-Present (1/25/21)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5EEB8-DE37-4F7E-866E-2331BC99C92C}"/>
              </a:ext>
            </a:extLst>
          </p:cNvPr>
          <p:cNvSpPr txBox="1"/>
          <p:nvPr/>
        </p:nvSpPr>
        <p:spPr>
          <a:xfrm>
            <a:off x="4949952" y="59722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 Size = 90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0684E-2126-4EA5-B88E-B416BBBA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592"/>
            <a:ext cx="12192000" cy="39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BFD1-FF03-4B87-BCB9-73B3567A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Rolling Volatility in 30 Day % Change 2011-Present (1/25/21)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5EEB8-DE37-4F7E-866E-2331BC99C92C}"/>
              </a:ext>
            </a:extLst>
          </p:cNvPr>
          <p:cNvSpPr txBox="1"/>
          <p:nvPr/>
        </p:nvSpPr>
        <p:spPr>
          <a:xfrm>
            <a:off x="4949952" y="59722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 Size = 30 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9BFFB-983E-4F0C-9C1F-11853DD9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482"/>
            <a:ext cx="12192000" cy="37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BFD1-FF03-4B87-BCB9-73B3567A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Rolling Volatility in 30 Day % Change 2011-Present (1/25/21)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5EEB8-DE37-4F7E-866E-2331BC99C92C}"/>
              </a:ext>
            </a:extLst>
          </p:cNvPr>
          <p:cNvSpPr txBox="1"/>
          <p:nvPr/>
        </p:nvSpPr>
        <p:spPr>
          <a:xfrm>
            <a:off x="4949952" y="597229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 Size = 90 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010EB-F185-4C04-983B-07731286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831"/>
            <a:ext cx="12192000" cy="388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5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DDE47B-818A-4507-91D1-F849F4D5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845" y="499872"/>
            <a:ext cx="7048310" cy="564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30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F740B71-938B-4D33-9BEF-0717F6AB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739711"/>
            <a:ext cx="7071359" cy="53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59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D59EED1-FC00-4639-BDC1-C8B0C4AB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76" y="672655"/>
            <a:ext cx="8461247" cy="55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4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D990735-BE66-4198-AEA9-2EC56508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12" y="703135"/>
            <a:ext cx="7656575" cy="54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5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133D-576D-43AE-B792-989A5D37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Bitcoin?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098A-8480-4A0F-9BA7-6576E84B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400" dirty="0"/>
              <a:t>The Bitcoin Network is a decentralized self-auditing encrypted ledger of debits and credits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Bitcoin is the crypto asset that is debited and credited to different addresses on the ledger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 Bitcoin Network is open source and global in nature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Digital Gold/Gold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3A497-3D12-4851-A826-0D8F72D8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9" y="4632960"/>
            <a:ext cx="1123521" cy="10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92AF920-3C4C-46A9-A472-525E1FF0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52" y="588264"/>
            <a:ext cx="7168896" cy="568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7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93DBC6B-35C5-4FC3-AB7E-863991EBF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993" y="512064"/>
            <a:ext cx="8595360" cy="56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27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A04E-3CD9-48D6-9691-94282CCEE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Bitcoin Halving's and Supply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81C14-E480-4586-A176-E38595869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CE3793-7709-4697-B876-A8A6302A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Supply Schedule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B12A52-23B0-42A5-AD58-609C62B5D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Every four years, on average, the daily supply of new bitcoin is cut in half.  These events are built into the Bitcoin protocol and are called “</a:t>
            </a:r>
            <a:r>
              <a:rPr lang="en-US" dirty="0" err="1"/>
              <a:t>Halvings</a:t>
            </a:r>
            <a:r>
              <a:rPr lang="en-US" dirty="0"/>
              <a:t>”.  The </a:t>
            </a:r>
            <a:r>
              <a:rPr lang="en-US" dirty="0" err="1"/>
              <a:t>halvings</a:t>
            </a:r>
            <a:r>
              <a:rPr lang="en-US" dirty="0"/>
              <a:t> will continue until 2140, when the final bitcoin will be created.  The total number of Bitcoin to be created will be 21million.   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D5882C-E437-4C62-851A-6FE34B3AF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64" y="1207008"/>
            <a:ext cx="7254239" cy="464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5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27A45CC-9108-4D6B-BEB4-66E93FAD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621792"/>
            <a:ext cx="10728960" cy="5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03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66C857A-4BD1-41B3-8735-5EA54392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" y="365760"/>
            <a:ext cx="11472672" cy="55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26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0A01903-A878-432C-8B85-FEC17986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" y="365760"/>
            <a:ext cx="11228831" cy="5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64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04FDF06-01BE-41ED-927D-F1FFF9D0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365760"/>
            <a:ext cx="11436095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29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44B-27AE-4D18-9B06-D6717423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Bitcoin Returns and Volatility Vs. Other Asset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84DF-45A4-4348-92C2-48AB5B555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Precious metals </a:t>
            </a:r>
          </a:p>
        </p:txBody>
      </p:sp>
    </p:spTree>
    <p:extLst>
      <p:ext uri="{BB962C8B-B14F-4D97-AF65-F5344CB8AC3E}">
        <p14:creationId xmlns:p14="http://schemas.microsoft.com/office/powerpoint/2010/main" val="2796947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D754-2BE5-4F99-A9A8-3DFA1C29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2020 Bitcoin V. Precious Metals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346661B-4739-41F7-8F15-6936379A2F4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87296"/>
            <a:ext cx="4640262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9345012-DA85-4697-AA2A-73D0634BF4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05647"/>
            <a:ext cx="4638675" cy="42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9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4F62AB-8E9F-41A3-A409-79877912A1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Historical Price Action of Bitcoin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71B186-F62E-46B7-A63D-A2152222D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98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553-200C-475B-8A84-35E51C1B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2016-2020 Bitcoin V. Precious Metals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C2BA0B-71EE-4468-A839-518284C860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8256"/>
            <a:ext cx="4640262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F312742-B304-4F10-A076-C969DFEE98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48256"/>
            <a:ext cx="4638675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6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553-200C-475B-8A84-35E51C1B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2011-2020 Bitcoin V. Precious Metals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3ACAEB2-60D9-4F1C-A4F5-C28EC831C2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11680"/>
            <a:ext cx="4640262" cy="421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FFD6DBD3-B002-4E32-A275-495AEB88C6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11681"/>
            <a:ext cx="4638675" cy="42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2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44B-27AE-4D18-9B06-D6717423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Bitcoin Returns and Volatility Vs. Other Asset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84DF-45A4-4348-92C2-48AB5B555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FaANGT</a:t>
            </a:r>
            <a:r>
              <a:rPr lang="en-US" sz="3600" dirty="0"/>
              <a:t> Stocks</a:t>
            </a:r>
          </a:p>
        </p:txBody>
      </p:sp>
    </p:spTree>
    <p:extLst>
      <p:ext uri="{BB962C8B-B14F-4D97-AF65-F5344CB8AC3E}">
        <p14:creationId xmlns:p14="http://schemas.microsoft.com/office/powerpoint/2010/main" val="283361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73CC34-46EF-413D-8C53-80407FA8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2020 Bitcoin V. FAANGT Stocks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A22BAB2-6675-4FC0-9346-766F15C221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91638"/>
            <a:ext cx="4640262" cy="413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F77A46A-A3EE-4E3A-8732-2556042583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991639"/>
            <a:ext cx="4638675" cy="41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4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73CC34-46EF-413D-8C53-80407FA8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2016-2020 Bitcoin V. FAANGT Stocks 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E70E3CD-0268-4CE2-B5A5-C4733C5CCB3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1742"/>
            <a:ext cx="4640262" cy="420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7D7294BC-421E-4F5F-9759-5C5563FC7F9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41741"/>
            <a:ext cx="4638675" cy="42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6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73CC34-46EF-413D-8C53-80407FA8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2011-2020 Bitcoin V. FAANGT Stocks 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7875ABD-CEAD-4923-87A0-7EDB026A1C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1742"/>
            <a:ext cx="4640262" cy="41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B6ECAD9-9336-4BB3-B356-B0FE59A078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41743"/>
            <a:ext cx="4638675" cy="41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86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6856127-D12B-4BDA-9CB0-1768FE6B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Bitcoin V. the Entire S&amp;P 500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6AED87-D502-40C1-8114-59811144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   2020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Bitcoin in 89</a:t>
            </a:r>
            <a:r>
              <a:rPr lang="en-US" sz="2000" baseline="30000" dirty="0"/>
              <a:t>th</a:t>
            </a:r>
            <a:r>
              <a:rPr lang="en-US" sz="2000" dirty="0"/>
              <a:t> Percentile for volatility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Bitcoin in 99.06</a:t>
            </a:r>
            <a:r>
              <a:rPr lang="en-US" sz="2000" baseline="30000" dirty="0"/>
              <a:t>th</a:t>
            </a:r>
            <a:r>
              <a:rPr lang="en-US" sz="2000" dirty="0"/>
              <a:t> Percentile for returns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sz="2000" dirty="0"/>
              <a:t>2016-2020</a:t>
            </a:r>
          </a:p>
          <a:p>
            <a:pPr lvl="1"/>
            <a:r>
              <a:rPr lang="en-US" sz="2000" dirty="0"/>
              <a:t> Bitcoin in 99.6</a:t>
            </a:r>
            <a:r>
              <a:rPr lang="en-US" sz="2000" baseline="30000" dirty="0"/>
              <a:t>th</a:t>
            </a:r>
            <a:r>
              <a:rPr lang="en-US" sz="2000" dirty="0"/>
              <a:t> Percentile for average annual volatility </a:t>
            </a:r>
          </a:p>
          <a:p>
            <a:pPr lvl="1"/>
            <a:r>
              <a:rPr lang="en-US" sz="2000" dirty="0"/>
              <a:t> Bitcoin in 99.8</a:t>
            </a:r>
            <a:r>
              <a:rPr lang="en-US" sz="2000" baseline="30000" dirty="0"/>
              <a:t>th</a:t>
            </a:r>
            <a:r>
              <a:rPr lang="en-US" sz="2000" dirty="0"/>
              <a:t> Percentile for average annual returns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405C17E-62D8-47FF-A45D-D5EAD857B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sz="2000" dirty="0"/>
              <a:t>Using a computer algorithm in python, bitcoins volatility and returns were compared to the S&amp;P 500</a:t>
            </a:r>
          </a:p>
        </p:txBody>
      </p:sp>
    </p:spTree>
    <p:extLst>
      <p:ext uri="{BB962C8B-B14F-4D97-AF65-F5344CB8AC3E}">
        <p14:creationId xmlns:p14="http://schemas.microsoft.com/office/powerpoint/2010/main" val="2145608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44B-27AE-4D18-9B06-D6717423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Volatility Vs. Other Asset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84DF-45A4-4348-92C2-48AB5B555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United States Treasuries </a:t>
            </a:r>
          </a:p>
        </p:txBody>
      </p:sp>
    </p:spTree>
    <p:extLst>
      <p:ext uri="{BB962C8B-B14F-4D97-AF65-F5344CB8AC3E}">
        <p14:creationId xmlns:p14="http://schemas.microsoft.com/office/powerpoint/2010/main" val="46913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D3B2-A59A-4D52-A3C3-51DA6240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2020 Bitcoin V. US Treasuries 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0E64A8EB-4ED5-47D5-8597-6450B93FCA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29216"/>
            <a:ext cx="4640262" cy="419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B0FC9FB-8DD4-4526-9EEE-34F152141D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29216"/>
            <a:ext cx="4638675" cy="419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9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D3B2-A59A-4D52-A3C3-51DA6240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2016-2020 Bitcoin V. US Treasuries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50294C4-A5F9-4244-A098-F42B4ECCA8A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79112"/>
            <a:ext cx="4640262" cy="424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054B9BAF-4956-4F88-9F24-5C7C1EFEAE0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979113"/>
            <a:ext cx="463867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0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6E9DF7FA-CC63-461D-98C1-B4E0E1018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81" y="0"/>
            <a:ext cx="8267638" cy="64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4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D3B2-A59A-4D52-A3C3-51DA6240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2011-2020 Bitcoin V. US Treasuries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1A3C25D-52EC-4896-A6B6-3A326FAC04A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41742"/>
            <a:ext cx="4640262" cy="41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58BAC13-87C4-4027-BD1D-8BCCB14286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041742"/>
            <a:ext cx="4638675" cy="417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73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44B-27AE-4D18-9B06-D6717423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Volatility Vs. Other Asset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84DF-45A4-4348-92C2-48AB5B555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Commercial real estate  </a:t>
            </a:r>
          </a:p>
        </p:txBody>
      </p:sp>
    </p:spTree>
    <p:extLst>
      <p:ext uri="{BB962C8B-B14F-4D97-AF65-F5344CB8AC3E}">
        <p14:creationId xmlns:p14="http://schemas.microsoft.com/office/powerpoint/2010/main" val="2090035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078F-6CDE-48BE-A5B7-50BD2599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2019Q1-2020Q2 Bitcoin V. US Commercial Real Estate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5DC777C-706E-420C-98D0-7F06F40E1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71" y="2108200"/>
            <a:ext cx="8755584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65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078F-6CDE-48BE-A5B7-50BD2599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2016Q1-2020Q2 Bitcoin V. US Commercial Real Estate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0634085-1D1C-4638-B5EC-DA75D6CB2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84" y="2108200"/>
            <a:ext cx="876015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204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0058-72CB-4CDB-AD5A-0B15FCCB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2012Q2-2020Q2 Bitcoin V. Commercial Real Estate 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7484336-0A95-4666-A65A-BC6958D57B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84" y="2108200"/>
            <a:ext cx="876015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67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344B-27AE-4D18-9B06-D6717423F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Stock To Flow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84DF-45A4-4348-92C2-48AB5B555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Price Predictions</a:t>
            </a:r>
          </a:p>
        </p:txBody>
      </p:sp>
    </p:spTree>
    <p:extLst>
      <p:ext uri="{BB962C8B-B14F-4D97-AF65-F5344CB8AC3E}">
        <p14:creationId xmlns:p14="http://schemas.microsoft.com/office/powerpoint/2010/main" val="1451698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DB114-E940-40B9-9C04-D4A90E21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to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6F929E-5FF9-4160-84AD-4DCEF23BF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Stock to Flow for a monetary commodity like Bitcoin is defined as:</a:t>
            </a:r>
          </a:p>
          <a:p>
            <a:r>
              <a:rPr lang="en-US" dirty="0"/>
              <a:t>S2F=total cumulative inventory</a:t>
            </a:r>
          </a:p>
          <a:p>
            <a:r>
              <a:rPr lang="en-US" dirty="0"/>
              <a:t>                            ÷</a:t>
            </a:r>
          </a:p>
          <a:p>
            <a:r>
              <a:rPr lang="en-US" dirty="0"/>
              <a:t>                new daily supply</a:t>
            </a:r>
          </a:p>
          <a:p>
            <a:r>
              <a:rPr lang="en-US" dirty="0"/>
              <a:t>We then use the 365 Day moving average on the chart. 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582501B-308D-4D32-8FCB-8332014BEE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11" y="1039660"/>
            <a:ext cx="6889315" cy="458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7A42E2-1367-47F2-A706-4042EED1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to Flow Price BTC Overlay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D046F65-34E7-458E-9986-40E132EDF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0"/>
            <a:ext cx="10058400" cy="421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6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8D319A-D717-49DF-838D-8D70AE8E8FF2}"/>
              </a:ext>
            </a:extLst>
          </p:cNvPr>
          <p:cNvSpPr txBox="1"/>
          <p:nvPr/>
        </p:nvSpPr>
        <p:spPr>
          <a:xfrm>
            <a:off x="4098098" y="2413337"/>
            <a:ext cx="3995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9162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0157562-0CEB-4D95-85AE-6BD1D861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0"/>
            <a:ext cx="7489825" cy="6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3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A8F497-DB8A-4DAD-A90D-8F3857B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0"/>
            <a:ext cx="752633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9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62C-7695-4066-9F82-BA1E813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2011 Top to Bottom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E47342-73D7-4EED-82F6-2985933F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57387"/>
            <a:ext cx="4998719" cy="43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4394E-3D40-49B8-9852-45DD0160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57388"/>
            <a:ext cx="5029200" cy="26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62C-7695-4066-9F82-BA1E813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2013 Top to Bottom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E47342-73D7-4EED-82F6-2985933F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57387"/>
            <a:ext cx="4998719" cy="43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3A32E-BA3D-45B1-AD20-28B43907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1" y="1957387"/>
            <a:ext cx="5029200" cy="24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8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62C-7695-4066-9F82-BA1E813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2017 Top to Bottom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E47342-73D7-4EED-82F6-2985933F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57387"/>
            <a:ext cx="4998719" cy="432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F1B18-1B5B-408E-950B-BC56120A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57387"/>
            <a:ext cx="4998719" cy="1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021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475</Words>
  <Application>Microsoft Office PowerPoint</Application>
  <PresentationFormat>Widescreen</PresentationFormat>
  <Paragraphs>68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Bookman Old Style</vt:lpstr>
      <vt:lpstr>Calibri</vt:lpstr>
      <vt:lpstr>Franklin Gothic Book</vt:lpstr>
      <vt:lpstr>1_RetrospectVTI</vt:lpstr>
      <vt:lpstr>Bitcoin: A Technical Analysis</vt:lpstr>
      <vt:lpstr>What is Bitcoin?</vt:lpstr>
      <vt:lpstr>Historical Price Action of Bitcoin</vt:lpstr>
      <vt:lpstr>PowerPoint Presentation</vt:lpstr>
      <vt:lpstr>PowerPoint Presentation</vt:lpstr>
      <vt:lpstr>PowerPoint Presentation</vt:lpstr>
      <vt:lpstr>2011 Top to Bottom</vt:lpstr>
      <vt:lpstr>2013 Top to Bottom</vt:lpstr>
      <vt:lpstr>2017 Top to Bottom</vt:lpstr>
      <vt:lpstr>30 Day % Change BTC Price USD 2011-Present (1/25/21)</vt:lpstr>
      <vt:lpstr>30 Day % Change BTC Price USD 2015-Present (1/25/21)</vt:lpstr>
      <vt:lpstr>Rolling Volatility in Daily % Change 2011-Present (1/25/21)</vt:lpstr>
      <vt:lpstr>Rolling Volatility in Daily % Change 2011-Present (1/25/21)</vt:lpstr>
      <vt:lpstr>Rolling Volatility in 30 Day % Change 2011-Present (1/25/21)</vt:lpstr>
      <vt:lpstr>Rolling Volatility in 30 Day % Change 2011-Present (1/25/21)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Halving's and Supply </vt:lpstr>
      <vt:lpstr>Bitcoin Supply Schedule</vt:lpstr>
      <vt:lpstr>PowerPoint Presentation</vt:lpstr>
      <vt:lpstr>PowerPoint Presentation</vt:lpstr>
      <vt:lpstr>PowerPoint Presentation</vt:lpstr>
      <vt:lpstr>PowerPoint Presentation</vt:lpstr>
      <vt:lpstr>Bitcoin Returns and Volatility Vs. Other Asset Classes</vt:lpstr>
      <vt:lpstr>2020 Bitcoin V. Precious Metals</vt:lpstr>
      <vt:lpstr>2016-2020 Bitcoin V. Precious Metals</vt:lpstr>
      <vt:lpstr>2011-2020 Bitcoin V. Precious Metals</vt:lpstr>
      <vt:lpstr>Bitcoin Returns and Volatility Vs. Other Asset Classes</vt:lpstr>
      <vt:lpstr>2020 Bitcoin V. FAANGT Stocks </vt:lpstr>
      <vt:lpstr>2016-2020 Bitcoin V. FAANGT Stocks </vt:lpstr>
      <vt:lpstr>2011-2020 Bitcoin V. FAANGT Stocks </vt:lpstr>
      <vt:lpstr>Bitcoin V. the Entire S&amp;P 500</vt:lpstr>
      <vt:lpstr>Bitcoin Volatility Vs. Other Asset Classes</vt:lpstr>
      <vt:lpstr>2020 Bitcoin V. US Treasuries </vt:lpstr>
      <vt:lpstr>2016-2020 Bitcoin V. US Treasuries </vt:lpstr>
      <vt:lpstr>2011-2020 Bitcoin V. US Treasuries </vt:lpstr>
      <vt:lpstr>Bitcoin Volatility Vs. Other Asset Classes</vt:lpstr>
      <vt:lpstr>2019Q1-2020Q2 Bitcoin V. US Commercial Real Estate</vt:lpstr>
      <vt:lpstr>2016Q1-2020Q2 Bitcoin V. US Commercial Real Estate</vt:lpstr>
      <vt:lpstr>2012Q2-2020Q2 Bitcoin V. Commercial Real Estate </vt:lpstr>
      <vt:lpstr>Bitcoin Stock To Flow Model</vt:lpstr>
      <vt:lpstr>Stock to Flow</vt:lpstr>
      <vt:lpstr>Stock to Flow Price BTC Overlay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Bitcoin: A Technical Analysis</dc:title>
  <dc:creator>Jared Murphy</dc:creator>
  <cp:lastModifiedBy>Jared Murphy</cp:lastModifiedBy>
  <cp:revision>6</cp:revision>
  <dcterms:created xsi:type="dcterms:W3CDTF">2021-01-25T04:26:29Z</dcterms:created>
  <dcterms:modified xsi:type="dcterms:W3CDTF">2021-01-28T22:11:11Z</dcterms:modified>
</cp:coreProperties>
</file>